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1" r:id="rId1"/>
    <p:sldMasterId id="2147483769" r:id="rId2"/>
    <p:sldMasterId id="2147483788" r:id="rId3"/>
    <p:sldMasterId id="2147483806" r:id="rId4"/>
    <p:sldMasterId id="2147483825" r:id="rId5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62" r:id="rId27"/>
    <p:sldId id="27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FCB8B-EA51-4C4F-84E9-B42DD36B84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89943-496E-4DE6-B394-907F8E89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4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89943-496E-4DE6-B394-907F8E891D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6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8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1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6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759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76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87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17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57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77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94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48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09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28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16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89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63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37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54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4860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796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288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21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800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305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74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596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992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826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37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18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6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475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897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220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14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416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726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40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534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8027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905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4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812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432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286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19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360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362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155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81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061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463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8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19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797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6076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23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402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77904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432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619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2112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298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1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586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874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7846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613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6147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604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3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830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081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722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01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765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05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035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1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2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0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8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25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13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83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scienza/medicina/2020/04/14/coronavirus-come-agisce-uccide-covid-19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oaringelephant.org/2016/03/08/episode-9-sql-in-hadoop/" TargetMode="External"/><Relationship Id="rId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1034F-8DA9-2E78-E9EC-63ABC5014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2352" y="995082"/>
            <a:ext cx="10614212" cy="5307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FE694-7D5A-CE89-5383-EB6C8D5D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068" y="995082"/>
            <a:ext cx="4729720" cy="2746780"/>
          </a:xfr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5400" cap="none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Coronavirus Analysis </a:t>
            </a:r>
            <a:br>
              <a:rPr lang="en-US" sz="5400" cap="none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cap="none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br>
              <a:rPr lang="en-US" sz="5400" cap="none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cap="none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EBE28-7C47-5FA0-1E75-1D6577419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5436" y="2095945"/>
            <a:ext cx="3048000" cy="2926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FD35E8-7EFD-A852-8019-8082E5A4E1D2}"/>
              </a:ext>
            </a:extLst>
          </p:cNvPr>
          <p:cNvSpPr/>
          <p:nvPr/>
        </p:nvSpPr>
        <p:spPr>
          <a:xfrm>
            <a:off x="8897473" y="268941"/>
            <a:ext cx="2389091" cy="7261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GONESH MAGAR</a:t>
            </a:r>
          </a:p>
        </p:txBody>
      </p:sp>
    </p:spTree>
    <p:extLst>
      <p:ext uri="{BB962C8B-B14F-4D97-AF65-F5344CB8AC3E}">
        <p14:creationId xmlns:p14="http://schemas.microsoft.com/office/powerpoint/2010/main" val="87896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77786-25F6-45EC-96B1-D470854B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60" y="1291863"/>
            <a:ext cx="8554644" cy="53061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470366" y="164645"/>
            <a:ext cx="2625634" cy="527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731520"/>
            <a:ext cx="5852161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Q5.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Number of month present in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479EF-8070-4AEA-9B85-97B9685F3771}"/>
              </a:ext>
            </a:extLst>
          </p:cNvPr>
          <p:cNvSpPr txBox="1"/>
          <p:nvPr/>
        </p:nvSpPr>
        <p:spPr>
          <a:xfrm>
            <a:off x="9289104" y="1384663"/>
            <a:ext cx="2454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The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MONTH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in SQL is used to extract the month from a date value</a:t>
            </a:r>
            <a:r>
              <a:rPr lang="en-US" altLang="en-US" dirty="0">
                <a:latin typeface="__Inter_aaf875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D583-DD21-4C3A-BC4B-8B86DDE1A36C}"/>
              </a:ext>
            </a:extLst>
          </p:cNvPr>
          <p:cNvCxnSpPr/>
          <p:nvPr/>
        </p:nvCxnSpPr>
        <p:spPr>
          <a:xfrm flipV="1">
            <a:off x="8516983" y="1907177"/>
            <a:ext cx="627017" cy="222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6C0BD7-A922-47DD-986A-1E44D4B2CC44}"/>
              </a:ext>
            </a:extLst>
          </p:cNvPr>
          <p:cNvSpPr txBox="1"/>
          <p:nvPr/>
        </p:nvSpPr>
        <p:spPr>
          <a:xfrm>
            <a:off x="3675018" y="3526971"/>
            <a:ext cx="3156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month Present in our dataset.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D69AAA-1050-4271-9FD3-4AB700C047E3}"/>
              </a:ext>
            </a:extLst>
          </p:cNvPr>
          <p:cNvCxnSpPr/>
          <p:nvPr/>
        </p:nvCxnSpPr>
        <p:spPr>
          <a:xfrm>
            <a:off x="2416629" y="3696789"/>
            <a:ext cx="1258389" cy="548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Searching ">
            <a:extLst>
              <a:ext uri="{FF2B5EF4-FFF2-40B4-BE49-F238E27FC236}">
                <a16:creationId xmlns:a16="http://schemas.microsoft.com/office/drawing/2014/main" id="{F9A45E74-038A-497B-A711-13265A4E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4" y="132423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04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470366" y="203834"/>
            <a:ext cx="2625634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621845"/>
            <a:ext cx="7694024" cy="41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Q6.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Find monthly average for confirmed, deaths, recovered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70EED-395C-41ED-84D2-EEC381D4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6" y="1097279"/>
            <a:ext cx="7863840" cy="5290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BE8A27-B5E6-490B-8900-4AC9801D6215}"/>
              </a:ext>
            </a:extLst>
          </p:cNvPr>
          <p:cNvSpPr txBox="1"/>
          <p:nvPr/>
        </p:nvSpPr>
        <p:spPr>
          <a:xfrm>
            <a:off x="1567542" y="4206240"/>
            <a:ext cx="3370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YEAR</a:t>
            </a:r>
            <a:r>
              <a:rPr lang="en-GB" dirty="0"/>
              <a:t> function to extract the year from the date value.</a:t>
            </a:r>
          </a:p>
          <a:p>
            <a:r>
              <a:rPr lang="en-GB" b="1" dirty="0"/>
              <a:t>AVG</a:t>
            </a:r>
            <a:r>
              <a:rPr lang="en-GB" dirty="0"/>
              <a:t> function to calculate the Average value in a column or result set</a:t>
            </a:r>
            <a:endParaRPr lang="en-US" dirty="0"/>
          </a:p>
        </p:txBody>
      </p:sp>
      <p:pic>
        <p:nvPicPr>
          <p:cNvPr id="6" name="Picture 2" descr="Searching ">
            <a:extLst>
              <a:ext uri="{FF2B5EF4-FFF2-40B4-BE49-F238E27FC236}">
                <a16:creationId xmlns:a16="http://schemas.microsoft.com/office/drawing/2014/main" id="{194F9247-889A-49B2-83A3-F14730E91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3834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9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853542" y="125456"/>
            <a:ext cx="2242457" cy="38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561701"/>
            <a:ext cx="9366069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Q7.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Find most frequent value for confirmed, deaths, recovered each month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0970B-3C7F-400D-ACB8-3F440DEF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82" y="1141637"/>
            <a:ext cx="7641414" cy="535060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83C22900-5EE8-4B49-B4AE-2D1F907E7B1B}"/>
              </a:ext>
            </a:extLst>
          </p:cNvPr>
          <p:cNvSpPr/>
          <p:nvPr/>
        </p:nvSpPr>
        <p:spPr>
          <a:xfrm>
            <a:off x="8438606" y="2220686"/>
            <a:ext cx="679270" cy="7576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A9014-FEC4-4F37-9546-A8249DA3EC54}"/>
              </a:ext>
            </a:extLst>
          </p:cNvPr>
          <p:cNvSpPr txBox="1"/>
          <p:nvPr/>
        </p:nvSpPr>
        <p:spPr>
          <a:xfrm>
            <a:off x="9117877" y="2023044"/>
            <a:ext cx="24819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GROUP_CONCAT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concatenates all the values in the </a:t>
            </a:r>
            <a:r>
              <a:rPr lang="en-US" altLang="en-US" b="1" dirty="0">
                <a:latin typeface="ui-monospace"/>
              </a:rPr>
              <a:t>’</a:t>
            </a:r>
            <a:r>
              <a:rPr lang="en-US" altLang="en-US" b="1" dirty="0" err="1">
                <a:latin typeface="ui-monospace"/>
              </a:rPr>
              <a:t>column_name</a:t>
            </a:r>
            <a:r>
              <a:rPr lang="en-US" altLang="en-US" b="1" dirty="0">
                <a:latin typeface="ui-monospace"/>
              </a:rPr>
              <a:t>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column into a single string, separated by commas.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SUBSTRING_INDEX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then extracts the first value from the concatenated string, which is the most frequent value.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7E89F1-A273-4B4B-AA97-79F5577807C9}"/>
              </a:ext>
            </a:extLst>
          </p:cNvPr>
          <p:cNvCxnSpPr/>
          <p:nvPr/>
        </p:nvCxnSpPr>
        <p:spPr>
          <a:xfrm flipV="1">
            <a:off x="5904411" y="1959429"/>
            <a:ext cx="470263" cy="352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729647-37FE-434C-8CF5-499F4166C5E7}"/>
              </a:ext>
            </a:extLst>
          </p:cNvPr>
          <p:cNvSpPr txBox="1"/>
          <p:nvPr/>
        </p:nvSpPr>
        <p:spPr>
          <a:xfrm>
            <a:off x="6400800" y="1704702"/>
            <a:ext cx="1672044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Descending</a:t>
            </a:r>
            <a:endParaRPr lang="en-US" dirty="0"/>
          </a:p>
        </p:txBody>
      </p:sp>
      <p:pic>
        <p:nvPicPr>
          <p:cNvPr id="11" name="Picture 2" descr="Searching ">
            <a:extLst>
              <a:ext uri="{FF2B5EF4-FFF2-40B4-BE49-F238E27FC236}">
                <a16:creationId xmlns:a16="http://schemas.microsoft.com/office/drawing/2014/main" id="{B4B2CD70-D3DB-44BA-91C8-D00B357D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" y="125456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71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840480" y="151582"/>
            <a:ext cx="2255520" cy="43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627016"/>
            <a:ext cx="8582298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Q8.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Find minimum values for confirmed, deaths, recovered per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9622A-53ED-4A04-B974-3FE66444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88" y="1206954"/>
            <a:ext cx="7716327" cy="528711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B4E2F87-BC4A-4451-BCFE-D0E1F8A7F6AE}"/>
              </a:ext>
            </a:extLst>
          </p:cNvPr>
          <p:cNvSpPr/>
          <p:nvPr/>
        </p:nvSpPr>
        <p:spPr>
          <a:xfrm>
            <a:off x="4676503" y="2063931"/>
            <a:ext cx="431074" cy="6270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CED73-1BBD-41AA-9D48-6482D300ABDB}"/>
              </a:ext>
            </a:extLst>
          </p:cNvPr>
          <p:cNvSpPr txBox="1"/>
          <p:nvPr/>
        </p:nvSpPr>
        <p:spPr>
          <a:xfrm>
            <a:off x="5251269" y="2063931"/>
            <a:ext cx="3722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MIN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in SQL is used to find the minimum value in a column or a result set.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DE8159-CD02-4CB2-BEB5-AE07F71481B5}"/>
              </a:ext>
            </a:extLst>
          </p:cNvPr>
          <p:cNvCxnSpPr/>
          <p:nvPr/>
        </p:nvCxnSpPr>
        <p:spPr>
          <a:xfrm>
            <a:off x="4010297" y="4471090"/>
            <a:ext cx="1389016" cy="339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335B88-6FC4-439D-AE74-D608D8A67CE3}"/>
              </a:ext>
            </a:extLst>
          </p:cNvPr>
          <p:cNvSpPr txBox="1"/>
          <p:nvPr/>
        </p:nvSpPr>
        <p:spPr>
          <a:xfrm>
            <a:off x="5399313" y="4640907"/>
            <a:ext cx="3117670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output result.</a:t>
            </a:r>
            <a:endParaRPr lang="en-US" dirty="0"/>
          </a:p>
        </p:txBody>
      </p:sp>
      <p:pic>
        <p:nvPicPr>
          <p:cNvPr id="10" name="Picture 2" descr="Searching ">
            <a:extLst>
              <a:ext uri="{FF2B5EF4-FFF2-40B4-BE49-F238E27FC236}">
                <a16:creationId xmlns:a16="http://schemas.microsoft.com/office/drawing/2014/main" id="{DC1BAA2C-DC06-4A10-9F65-6D49E2C49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2" y="151582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70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FA835-1ECA-4D44-A3F6-6C3BAA844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90" y="1154700"/>
            <a:ext cx="8497486" cy="5382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749040" y="93683"/>
            <a:ext cx="2346960" cy="378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548638"/>
            <a:ext cx="8503921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Q9.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Find maximum values of confirmed, deaths, recovered per year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0931B8D-C439-47FC-96D1-2E4F189E891A}"/>
              </a:ext>
            </a:extLst>
          </p:cNvPr>
          <p:cNvSpPr/>
          <p:nvPr/>
        </p:nvSpPr>
        <p:spPr>
          <a:xfrm>
            <a:off x="4455476" y="2063931"/>
            <a:ext cx="431074" cy="6270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C29FD-C2B9-4254-BAD4-04E57EC378BA}"/>
              </a:ext>
            </a:extLst>
          </p:cNvPr>
          <p:cNvSpPr txBox="1"/>
          <p:nvPr/>
        </p:nvSpPr>
        <p:spPr>
          <a:xfrm>
            <a:off x="5251269" y="2063931"/>
            <a:ext cx="3722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in SQL is used to find the maximum value in a column or a result set.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FE912-B2DD-47AF-ADCE-9EF90130E478}"/>
              </a:ext>
            </a:extLst>
          </p:cNvPr>
          <p:cNvCxnSpPr/>
          <p:nvPr/>
        </p:nvCxnSpPr>
        <p:spPr>
          <a:xfrm>
            <a:off x="4206239" y="4344439"/>
            <a:ext cx="1389016" cy="339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B757AB-F898-4901-9425-5A41B756AE33}"/>
              </a:ext>
            </a:extLst>
          </p:cNvPr>
          <p:cNvSpPr txBox="1"/>
          <p:nvPr/>
        </p:nvSpPr>
        <p:spPr>
          <a:xfrm>
            <a:off x="5595255" y="4514256"/>
            <a:ext cx="3117670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output result.</a:t>
            </a:r>
            <a:endParaRPr lang="en-US" dirty="0"/>
          </a:p>
        </p:txBody>
      </p:sp>
      <p:pic>
        <p:nvPicPr>
          <p:cNvPr id="11" name="Picture 2" descr="Searching ">
            <a:extLst>
              <a:ext uri="{FF2B5EF4-FFF2-40B4-BE49-F238E27FC236}">
                <a16:creationId xmlns:a16="http://schemas.microsoft.com/office/drawing/2014/main" id="{3B415B8A-DE90-4A6E-985B-AD6187CF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9" y="93683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41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840480" y="125456"/>
            <a:ext cx="2255520" cy="527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692331"/>
            <a:ext cx="9209315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Q10.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The total number of case of confirmed, deaths, recovered each month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F2CC9-9C01-458C-9252-1F4DD904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46" y="1259206"/>
            <a:ext cx="8567057" cy="4464696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D6FF3C3B-ED98-4985-A09E-B76ED0CFA84C}"/>
              </a:ext>
            </a:extLst>
          </p:cNvPr>
          <p:cNvSpPr/>
          <p:nvPr/>
        </p:nvSpPr>
        <p:spPr>
          <a:xfrm>
            <a:off x="2233749" y="2442754"/>
            <a:ext cx="431074" cy="6531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56BBB-D920-40C2-B19D-30AEA108911C}"/>
              </a:ext>
            </a:extLst>
          </p:cNvPr>
          <p:cNvSpPr txBox="1"/>
          <p:nvPr/>
        </p:nvSpPr>
        <p:spPr>
          <a:xfrm>
            <a:off x="587829" y="2259874"/>
            <a:ext cx="1645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SUM</a:t>
            </a:r>
            <a:r>
              <a:rPr lang="en-GB" dirty="0"/>
              <a:t> function is used to calculate totals in columns or result set.</a:t>
            </a:r>
            <a:endParaRPr lang="en-US" dirty="0"/>
          </a:p>
        </p:txBody>
      </p:sp>
      <p:pic>
        <p:nvPicPr>
          <p:cNvPr id="8" name="Picture 2" descr="Searching ">
            <a:extLst>
              <a:ext uri="{FF2B5EF4-FFF2-40B4-BE49-F238E27FC236}">
                <a16:creationId xmlns:a16="http://schemas.microsoft.com/office/drawing/2014/main" id="{E01AD484-E9E3-4763-B6E2-D79BF7F2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78" y="125456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1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C653E-B1C1-4E5C-8126-84464343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5" y="1076325"/>
            <a:ext cx="8468907" cy="54681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735976" y="112393"/>
            <a:ext cx="2360023" cy="41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628502" y="548639"/>
            <a:ext cx="8934995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Q11.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Check how coronavirus spread out with respect to confirmed case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--(E.g.: total confirmed cases, their average, variance &amp; STDEV 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9E77AE-5570-4892-A902-292575675916}"/>
              </a:ext>
            </a:extLst>
          </p:cNvPr>
          <p:cNvCxnSpPr/>
          <p:nvPr/>
        </p:nvCxnSpPr>
        <p:spPr>
          <a:xfrm flipH="1">
            <a:off x="1628502" y="2625634"/>
            <a:ext cx="11930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A43A8A-12C6-4C5A-8EE8-D54040B68B09}"/>
              </a:ext>
            </a:extLst>
          </p:cNvPr>
          <p:cNvSpPr txBox="1"/>
          <p:nvPr/>
        </p:nvSpPr>
        <p:spPr>
          <a:xfrm>
            <a:off x="361403" y="2207623"/>
            <a:ext cx="12670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VARIANCE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in SQL is used to calculate the variance of a column or a result 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479BFB-BCBC-43DF-BDB8-58A277B7F051}"/>
              </a:ext>
            </a:extLst>
          </p:cNvPr>
          <p:cNvCxnSpPr/>
          <p:nvPr/>
        </p:nvCxnSpPr>
        <p:spPr>
          <a:xfrm>
            <a:off x="5512526" y="2873829"/>
            <a:ext cx="8621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7A7919-4A18-44BD-B8DA-08FAF87E211F}"/>
              </a:ext>
            </a:extLst>
          </p:cNvPr>
          <p:cNvSpPr txBox="1"/>
          <p:nvPr/>
        </p:nvSpPr>
        <p:spPr>
          <a:xfrm>
            <a:off x="6472558" y="2625634"/>
            <a:ext cx="355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STDEV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in SQL is used to calculate the standard deviation of a column or a result 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8EAF38-C8DA-4C16-AE7E-8BC3348BCC31}"/>
              </a:ext>
            </a:extLst>
          </p:cNvPr>
          <p:cNvCxnSpPr/>
          <p:nvPr/>
        </p:nvCxnSpPr>
        <p:spPr>
          <a:xfrm flipV="1">
            <a:off x="4101737" y="1946366"/>
            <a:ext cx="1267097" cy="156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708B66-EE8E-429C-A09F-BF21605DBDE4}"/>
              </a:ext>
            </a:extLst>
          </p:cNvPr>
          <p:cNvSpPr txBox="1"/>
          <p:nvPr/>
        </p:nvSpPr>
        <p:spPr>
          <a:xfrm>
            <a:off x="5512525" y="1840077"/>
            <a:ext cx="340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keyword renames the result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516C60-A48F-4D78-AC51-FE4ADBF9B971}"/>
              </a:ext>
            </a:extLst>
          </p:cNvPr>
          <p:cNvCxnSpPr/>
          <p:nvPr/>
        </p:nvCxnSpPr>
        <p:spPr>
          <a:xfrm>
            <a:off x="3526971" y="4323806"/>
            <a:ext cx="1389016" cy="339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3001C7-874E-4F3C-AB10-386713F79B9F}"/>
              </a:ext>
            </a:extLst>
          </p:cNvPr>
          <p:cNvSpPr txBox="1"/>
          <p:nvPr/>
        </p:nvSpPr>
        <p:spPr>
          <a:xfrm>
            <a:off x="4915987" y="4493623"/>
            <a:ext cx="3117670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output result.</a:t>
            </a:r>
            <a:endParaRPr lang="en-US" dirty="0"/>
          </a:p>
        </p:txBody>
      </p:sp>
      <p:pic>
        <p:nvPicPr>
          <p:cNvPr id="13" name="Picture 2" descr="Searching ">
            <a:extLst>
              <a:ext uri="{FF2B5EF4-FFF2-40B4-BE49-F238E27FC236}">
                <a16:creationId xmlns:a16="http://schemas.microsoft.com/office/drawing/2014/main" id="{44FBE324-BB7C-49B6-9198-29D99D88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8" y="112393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735977" y="185599"/>
            <a:ext cx="2625634" cy="42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692331"/>
            <a:ext cx="9588138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Q12.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Check how coronavirus spread out with respect to death case per month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(E.g.: total confirmed cases, their average, variance &amp; STDEV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BFAFC-C9C4-4908-A6DB-DA1575E83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779" y="1298394"/>
            <a:ext cx="8991600" cy="457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2CCB2F-AA8B-4F76-85DE-931958B8EF85}"/>
              </a:ext>
            </a:extLst>
          </p:cNvPr>
          <p:cNvCxnSpPr/>
          <p:nvPr/>
        </p:nvCxnSpPr>
        <p:spPr>
          <a:xfrm flipH="1">
            <a:off x="1606731" y="2521131"/>
            <a:ext cx="14369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8D6F5A-61F5-4C94-B021-6F67DE5BDC44}"/>
              </a:ext>
            </a:extLst>
          </p:cNvPr>
          <p:cNvSpPr txBox="1"/>
          <p:nvPr/>
        </p:nvSpPr>
        <p:spPr>
          <a:xfrm>
            <a:off x="326571" y="2299063"/>
            <a:ext cx="13846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The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MONTH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in SQL is used to extract the month from a date value</a:t>
            </a:r>
            <a:r>
              <a:rPr lang="en-US" altLang="en-US" dirty="0">
                <a:latin typeface="__Inter_aaf875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Searching ">
            <a:extLst>
              <a:ext uri="{FF2B5EF4-FFF2-40B4-BE49-F238E27FC236}">
                <a16:creationId xmlns:a16="http://schemas.microsoft.com/office/drawing/2014/main" id="{4CC2E2C5-EF88-402D-81D7-E74EB8E69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99" y="185599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28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3B548-D0AC-4E21-9439-781C23C5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1337584"/>
            <a:ext cx="8526065" cy="49822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470366" y="203834"/>
            <a:ext cx="2625634" cy="527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770709"/>
            <a:ext cx="9379132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Q13.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Check how coronavirus spread out with respect to recovered case</a:t>
            </a:r>
          </a:p>
          <a:p>
            <a:pPr algn="ctr"/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(E.g.: total confirmed cases, their average, variance &amp; STDEV 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B5A619B-3333-4012-A264-8BEB5FA45F99}"/>
              </a:ext>
            </a:extLst>
          </p:cNvPr>
          <p:cNvSpPr/>
          <p:nvPr/>
        </p:nvSpPr>
        <p:spPr>
          <a:xfrm>
            <a:off x="5669280" y="2220686"/>
            <a:ext cx="653143" cy="84908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1F240-8748-4C83-AE99-25454642D7A8}"/>
              </a:ext>
            </a:extLst>
          </p:cNvPr>
          <p:cNvSpPr txBox="1"/>
          <p:nvPr/>
        </p:nvSpPr>
        <p:spPr>
          <a:xfrm>
            <a:off x="6453052" y="2312126"/>
            <a:ext cx="227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Checking with respect to recovered case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FC274-5649-4D2E-B221-A9A92E5E166C}"/>
              </a:ext>
            </a:extLst>
          </p:cNvPr>
          <p:cNvCxnSpPr/>
          <p:nvPr/>
        </p:nvCxnSpPr>
        <p:spPr>
          <a:xfrm>
            <a:off x="3470366" y="4433555"/>
            <a:ext cx="1389016" cy="339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A6F19A-0B3C-4382-AA11-C76CF1A12493}"/>
              </a:ext>
            </a:extLst>
          </p:cNvPr>
          <p:cNvSpPr txBox="1"/>
          <p:nvPr/>
        </p:nvSpPr>
        <p:spPr>
          <a:xfrm>
            <a:off x="5051156" y="4588524"/>
            <a:ext cx="3117670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output result.</a:t>
            </a:r>
            <a:endParaRPr lang="en-US" dirty="0"/>
          </a:p>
        </p:txBody>
      </p:sp>
      <p:pic>
        <p:nvPicPr>
          <p:cNvPr id="10" name="Picture 2" descr="Searching ">
            <a:extLst>
              <a:ext uri="{FF2B5EF4-FFF2-40B4-BE49-F238E27FC236}">
                <a16:creationId xmlns:a16="http://schemas.microsoft.com/office/drawing/2014/main" id="{6DDAAE54-9BB1-4258-B1C3-93195024A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1" y="233661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093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470366" y="203834"/>
            <a:ext cx="2625634" cy="527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770709"/>
            <a:ext cx="8516984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Q14.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Find the Country having highest number of Confirmed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BFD7-C3A7-4BDC-95CB-3E03AD08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57" y="1324521"/>
            <a:ext cx="8516984" cy="51044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6A9915-A647-4E64-818D-FF146CD35C51}"/>
              </a:ext>
            </a:extLst>
          </p:cNvPr>
          <p:cNvCxnSpPr/>
          <p:nvPr/>
        </p:nvCxnSpPr>
        <p:spPr>
          <a:xfrm>
            <a:off x="3892732" y="2103120"/>
            <a:ext cx="18810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04ABCC-42F0-4A7F-8CA7-2D8B10230A5A}"/>
              </a:ext>
            </a:extLst>
          </p:cNvPr>
          <p:cNvSpPr txBox="1"/>
          <p:nvPr/>
        </p:nvSpPr>
        <p:spPr>
          <a:xfrm>
            <a:off x="5969726" y="1985554"/>
            <a:ext cx="273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Targeted Column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8DDAF1-6B49-4719-BB88-A972F696B0C0}"/>
              </a:ext>
            </a:extLst>
          </p:cNvPr>
          <p:cNvCxnSpPr/>
          <p:nvPr/>
        </p:nvCxnSpPr>
        <p:spPr>
          <a:xfrm>
            <a:off x="4462548" y="2403432"/>
            <a:ext cx="666206" cy="3099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3A7182-9B3B-45AD-AB9B-DB8FCC38799A}"/>
              </a:ext>
            </a:extLst>
          </p:cNvPr>
          <p:cNvSpPr txBox="1"/>
          <p:nvPr/>
        </p:nvSpPr>
        <p:spPr>
          <a:xfrm>
            <a:off x="5277393" y="2583915"/>
            <a:ext cx="416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the Total and renaming result using the </a:t>
            </a:r>
            <a:r>
              <a:rPr lang="en-GB" b="1" dirty="0"/>
              <a:t>AS </a:t>
            </a:r>
            <a:r>
              <a:rPr lang="en-GB" dirty="0"/>
              <a:t>Keyword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6BA57-41E2-440F-B18D-6AA80E8E3747}"/>
              </a:ext>
            </a:extLst>
          </p:cNvPr>
          <p:cNvCxnSpPr/>
          <p:nvPr/>
        </p:nvCxnSpPr>
        <p:spPr>
          <a:xfrm>
            <a:off x="3056709" y="3722915"/>
            <a:ext cx="12279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F14B68-D3A2-42F2-B762-077E86E46CE2}"/>
              </a:ext>
            </a:extLst>
          </p:cNvPr>
          <p:cNvSpPr txBox="1"/>
          <p:nvPr/>
        </p:nvSpPr>
        <p:spPr>
          <a:xfrm>
            <a:off x="4284618" y="3538249"/>
            <a:ext cx="477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LIMIT</a:t>
            </a:r>
            <a:r>
              <a:rPr lang="en-GB" dirty="0"/>
              <a:t> (set to 1 for a single result)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789D53-A578-49DE-8966-69B2C85C5334}"/>
              </a:ext>
            </a:extLst>
          </p:cNvPr>
          <p:cNvCxnSpPr/>
          <p:nvPr/>
        </p:nvCxnSpPr>
        <p:spPr>
          <a:xfrm>
            <a:off x="3547964" y="4695071"/>
            <a:ext cx="1389016" cy="339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A3E9F8-A4D0-4679-8895-458915F34C11}"/>
              </a:ext>
            </a:extLst>
          </p:cNvPr>
          <p:cNvSpPr txBox="1"/>
          <p:nvPr/>
        </p:nvSpPr>
        <p:spPr>
          <a:xfrm>
            <a:off x="5128754" y="4850040"/>
            <a:ext cx="3117670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output result.</a:t>
            </a:r>
            <a:endParaRPr lang="en-US" dirty="0"/>
          </a:p>
        </p:txBody>
      </p:sp>
      <p:pic>
        <p:nvPicPr>
          <p:cNvPr id="17" name="Picture 2" descr="Searching ">
            <a:extLst>
              <a:ext uri="{FF2B5EF4-FFF2-40B4-BE49-F238E27FC236}">
                <a16:creationId xmlns:a16="http://schemas.microsoft.com/office/drawing/2014/main" id="{485B655A-9382-4065-AB79-3D312197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2" y="203834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9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581F-7C5D-4A45-EB3B-B4241656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466" y="265820"/>
            <a:ext cx="5882848" cy="687769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About This Presentation!</a:t>
            </a: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35DB90-D5C5-4583-BCB3-30374215B29A}"/>
              </a:ext>
            </a:extLst>
          </p:cNvPr>
          <p:cNvSpPr/>
          <p:nvPr/>
        </p:nvSpPr>
        <p:spPr>
          <a:xfrm>
            <a:off x="1946366" y="1589416"/>
            <a:ext cx="8543108" cy="6877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Data Analysis using MySQL on Coronavirus DATASET</a:t>
            </a:r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F59E9A-E102-48A5-AB19-D9B5E2DC9647}"/>
              </a:ext>
            </a:extLst>
          </p:cNvPr>
          <p:cNvSpPr/>
          <p:nvPr/>
        </p:nvSpPr>
        <p:spPr>
          <a:xfrm>
            <a:off x="1946366" y="2569127"/>
            <a:ext cx="8543108" cy="687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Internship Project-2 from </a:t>
            </a:r>
            <a:r>
              <a:rPr lang="en-GB" sz="2800" dirty="0" err="1"/>
              <a:t>Mentorness</a:t>
            </a:r>
            <a:endParaRPr lang="en-US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5B7861-F02C-46A5-8737-48971ACFDB2B}"/>
              </a:ext>
            </a:extLst>
          </p:cNvPr>
          <p:cNvSpPr/>
          <p:nvPr/>
        </p:nvSpPr>
        <p:spPr>
          <a:xfrm>
            <a:off x="1946366" y="3433771"/>
            <a:ext cx="8543108" cy="68776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Learning the basic SQL Syntax, Statement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8598A4-44B9-4D99-9FA7-B9E0B7709FCD}"/>
              </a:ext>
            </a:extLst>
          </p:cNvPr>
          <p:cNvSpPr/>
          <p:nvPr/>
        </p:nvSpPr>
        <p:spPr>
          <a:xfrm>
            <a:off x="1946366" y="4298415"/>
            <a:ext cx="8543108" cy="6877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Demonstrating the findings with explanations.</a:t>
            </a:r>
            <a:endParaRPr lang="en-US" sz="2400" dirty="0"/>
          </a:p>
        </p:txBody>
      </p:sp>
      <p:pic>
        <p:nvPicPr>
          <p:cNvPr id="1026" name="Picture 2" descr="Info ">
            <a:extLst>
              <a:ext uri="{FF2B5EF4-FFF2-40B4-BE49-F238E27FC236}">
                <a16:creationId xmlns:a16="http://schemas.microsoft.com/office/drawing/2014/main" id="{B4240AE5-C958-4BB9-899E-B06929F5E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4" y="213569"/>
            <a:ext cx="975152" cy="9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ploration ">
            <a:extLst>
              <a:ext uri="{FF2B5EF4-FFF2-40B4-BE49-F238E27FC236}">
                <a16:creationId xmlns:a16="http://schemas.microsoft.com/office/drawing/2014/main" id="{34AC58DD-4425-461A-82FF-C4902406B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3" y="1580603"/>
            <a:ext cx="705394" cy="70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king man ">
            <a:extLst>
              <a:ext uri="{FF2B5EF4-FFF2-40B4-BE49-F238E27FC236}">
                <a16:creationId xmlns:a16="http://schemas.microsoft.com/office/drawing/2014/main" id="{12B14BB7-18CB-4368-9005-230C7AC8C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57" y="2569127"/>
            <a:ext cx="687769" cy="68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base ">
            <a:extLst>
              <a:ext uri="{FF2B5EF4-FFF2-40B4-BE49-F238E27FC236}">
                <a16:creationId xmlns:a16="http://schemas.microsoft.com/office/drawing/2014/main" id="{D145112E-D38B-4F65-B443-4A96C6437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3" y="3499389"/>
            <a:ext cx="781704" cy="78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entation ">
            <a:extLst>
              <a:ext uri="{FF2B5EF4-FFF2-40B4-BE49-F238E27FC236}">
                <a16:creationId xmlns:a16="http://schemas.microsoft.com/office/drawing/2014/main" id="{DADCBE38-331B-4121-9962-85692144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3" y="4372231"/>
            <a:ext cx="613953" cy="6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69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670663" y="235131"/>
            <a:ext cx="2425337" cy="425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692331"/>
            <a:ext cx="7615647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Q15.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Find Country having lowest number of the death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D9C51-305E-45CE-8F04-413B4591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1" y="1272269"/>
            <a:ext cx="8507012" cy="50584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A8ABC7-3DC4-4C2B-B65F-7682CDBC8E4E}"/>
              </a:ext>
            </a:extLst>
          </p:cNvPr>
          <p:cNvCxnSpPr/>
          <p:nvPr/>
        </p:nvCxnSpPr>
        <p:spPr>
          <a:xfrm>
            <a:off x="3579223" y="3429000"/>
            <a:ext cx="13977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CEA75C-2C5E-4E6C-BA33-B60B5E5A46C1}"/>
              </a:ext>
            </a:extLst>
          </p:cNvPr>
          <p:cNvSpPr txBox="1"/>
          <p:nvPr/>
        </p:nvSpPr>
        <p:spPr>
          <a:xfrm>
            <a:off x="5107577" y="3252651"/>
            <a:ext cx="440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ASC</a:t>
            </a:r>
            <a:r>
              <a:rPr lang="en-GB" dirty="0"/>
              <a:t> keyword to arrange in ascending order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20A93-E8E0-4E98-8AF4-E9CDFE453E7E}"/>
              </a:ext>
            </a:extLst>
          </p:cNvPr>
          <p:cNvCxnSpPr/>
          <p:nvPr/>
        </p:nvCxnSpPr>
        <p:spPr>
          <a:xfrm>
            <a:off x="3547964" y="4695071"/>
            <a:ext cx="1389016" cy="339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2BF8E-6F9B-4969-BFAB-70FFD465E71F}"/>
              </a:ext>
            </a:extLst>
          </p:cNvPr>
          <p:cNvSpPr txBox="1"/>
          <p:nvPr/>
        </p:nvSpPr>
        <p:spPr>
          <a:xfrm>
            <a:off x="5128754" y="4850040"/>
            <a:ext cx="3117670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output result.</a:t>
            </a:r>
            <a:endParaRPr lang="en-US" dirty="0"/>
          </a:p>
        </p:txBody>
      </p:sp>
      <p:pic>
        <p:nvPicPr>
          <p:cNvPr id="11" name="Picture 2" descr="Searching ">
            <a:extLst>
              <a:ext uri="{FF2B5EF4-FFF2-40B4-BE49-F238E27FC236}">
                <a16:creationId xmlns:a16="http://schemas.microsoft.com/office/drawing/2014/main" id="{34F4BE24-2E14-483F-A3B9-BDF38F373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60" y="188730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047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670663" y="114980"/>
            <a:ext cx="2425337" cy="420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1" y="574764"/>
            <a:ext cx="7903029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Q16.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Find top 5 countries having the highest recovered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6C0E7-20AC-49F6-A065-87DC0AB0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18" y="1115513"/>
            <a:ext cx="8535591" cy="5193845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61FA7650-A6A5-47B9-B539-4F8D64BAC870}"/>
              </a:ext>
            </a:extLst>
          </p:cNvPr>
          <p:cNvSpPr/>
          <p:nvPr/>
        </p:nvSpPr>
        <p:spPr>
          <a:xfrm>
            <a:off x="4794069" y="1763486"/>
            <a:ext cx="705394" cy="181573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09281-21A8-4C3C-AEBD-E53BDA78FF35}"/>
              </a:ext>
            </a:extLst>
          </p:cNvPr>
          <p:cNvSpPr txBox="1"/>
          <p:nvPr/>
        </p:nvSpPr>
        <p:spPr>
          <a:xfrm>
            <a:off x="5734594" y="1894114"/>
            <a:ext cx="373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Finding the top 5 countries with LIMIT 5 in recovery case.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30D31D-C0A7-45E3-9E9C-6FCC48CE3D68}"/>
              </a:ext>
            </a:extLst>
          </p:cNvPr>
          <p:cNvCxnSpPr/>
          <p:nvPr/>
        </p:nvCxnSpPr>
        <p:spPr>
          <a:xfrm>
            <a:off x="3508776" y="4512324"/>
            <a:ext cx="1389016" cy="339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0F475D-EF93-4EC4-BF69-36C3D9D244C9}"/>
              </a:ext>
            </a:extLst>
          </p:cNvPr>
          <p:cNvSpPr txBox="1"/>
          <p:nvPr/>
        </p:nvSpPr>
        <p:spPr>
          <a:xfrm>
            <a:off x="5089566" y="4667293"/>
            <a:ext cx="3117670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output result.</a:t>
            </a:r>
            <a:endParaRPr lang="en-US" dirty="0"/>
          </a:p>
        </p:txBody>
      </p:sp>
      <p:pic>
        <p:nvPicPr>
          <p:cNvPr id="10" name="Picture 2" descr="Searching ">
            <a:extLst>
              <a:ext uri="{FF2B5EF4-FFF2-40B4-BE49-F238E27FC236}">
                <a16:creationId xmlns:a16="http://schemas.microsoft.com/office/drawing/2014/main" id="{7E48E0DF-BFE3-4ABE-AC53-74958620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7" y="267051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0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CDAF-0618-47BB-B398-9A99A3F9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394" y="627017"/>
            <a:ext cx="3383280" cy="712465"/>
          </a:xfrm>
        </p:spPr>
        <p:txBody>
          <a:bodyPr>
            <a:normAutofit fontScale="90000"/>
          </a:bodyPr>
          <a:lstStyle/>
          <a:p>
            <a:r>
              <a:rPr lang="en-GB" dirty="0"/>
              <a:t>Conclusion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C746F9-A14D-47C8-9F40-98AC84CA7345}"/>
              </a:ext>
            </a:extLst>
          </p:cNvPr>
          <p:cNvSpPr/>
          <p:nvPr/>
        </p:nvSpPr>
        <p:spPr>
          <a:xfrm>
            <a:off x="2442754" y="1378671"/>
            <a:ext cx="8987246" cy="828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When a large dataset is present breaking them into smaller segment should be priority.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A0B020-C330-4293-AF1C-1C6DA4504AEA}"/>
              </a:ext>
            </a:extLst>
          </p:cNvPr>
          <p:cNvSpPr/>
          <p:nvPr/>
        </p:nvSpPr>
        <p:spPr>
          <a:xfrm>
            <a:off x="2442754" y="2437991"/>
            <a:ext cx="8987245" cy="828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With MySQL Function, Statement, Syntax, and Keyword deducing the outcome into simple required format is easier.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025101-BED0-45AD-B077-300CB30AE3E3}"/>
              </a:ext>
            </a:extLst>
          </p:cNvPr>
          <p:cNvSpPr/>
          <p:nvPr/>
        </p:nvSpPr>
        <p:spPr>
          <a:xfrm>
            <a:off x="2442753" y="3458122"/>
            <a:ext cx="8987247" cy="828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Checking Dataset, Datatypes compatibility of your data with MySQL should be handled before diving in.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CF5C57-9956-4400-AAB2-10F7D35A8EAB}"/>
              </a:ext>
            </a:extLst>
          </p:cNvPr>
          <p:cNvSpPr/>
          <p:nvPr/>
        </p:nvSpPr>
        <p:spPr>
          <a:xfrm>
            <a:off x="2442752" y="4461505"/>
            <a:ext cx="8987247" cy="828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Cross checking in different platform e.g.: Vs Code using </a:t>
            </a:r>
            <a:r>
              <a:rPr lang="en-US" sz="2000" dirty="0" err="1"/>
              <a:t>MySql</a:t>
            </a:r>
            <a:r>
              <a:rPr lang="en-US" sz="2000" dirty="0"/>
              <a:t> Extensions  helps to understand the results better.</a:t>
            </a:r>
          </a:p>
        </p:txBody>
      </p:sp>
      <p:pic>
        <p:nvPicPr>
          <p:cNvPr id="22532" name="Picture 4" descr="Weakness ">
            <a:extLst>
              <a:ext uri="{FF2B5EF4-FFF2-40B4-BE49-F238E27FC236}">
                <a16:creationId xmlns:a16="http://schemas.microsoft.com/office/drawing/2014/main" id="{6C7B0883-36E2-49C1-9E90-32002F69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11" y="1530660"/>
            <a:ext cx="940935" cy="94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Idea ">
            <a:extLst>
              <a:ext uri="{FF2B5EF4-FFF2-40B4-BE49-F238E27FC236}">
                <a16:creationId xmlns:a16="http://schemas.microsoft.com/office/drawing/2014/main" id="{7B000629-3FF9-4BAC-88EE-5E18F8629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60475"/>
            <a:ext cx="888274" cy="88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Keyword ">
            <a:extLst>
              <a:ext uri="{FF2B5EF4-FFF2-40B4-BE49-F238E27FC236}">
                <a16:creationId xmlns:a16="http://schemas.microsoft.com/office/drawing/2014/main" id="{2EB03F4B-F64B-4C2E-BB07-B4CF79BA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55" y="2564395"/>
            <a:ext cx="757646" cy="7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Database ">
            <a:extLst>
              <a:ext uri="{FF2B5EF4-FFF2-40B4-BE49-F238E27FC236}">
                <a16:creationId xmlns:a16="http://schemas.microsoft.com/office/drawing/2014/main" id="{AF11E65D-645A-434D-88A7-59121AEB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65" y="3515417"/>
            <a:ext cx="771657" cy="77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Visual studio ">
            <a:extLst>
              <a:ext uri="{FF2B5EF4-FFF2-40B4-BE49-F238E27FC236}">
                <a16:creationId xmlns:a16="http://schemas.microsoft.com/office/drawing/2014/main" id="{2C85A614-B0CD-4AB3-A0A2-4E290665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76" y="4497158"/>
            <a:ext cx="757646" cy="7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03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20935D8C-7EBA-415D-BF44-F1D558BA4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91" y="679133"/>
            <a:ext cx="7867650" cy="48405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905D9A-26C7-482D-BF16-26B265AB6501}"/>
              </a:ext>
            </a:extLst>
          </p:cNvPr>
          <p:cNvSpPr/>
          <p:nvPr/>
        </p:nvSpPr>
        <p:spPr>
          <a:xfrm>
            <a:off x="9130938" y="6093958"/>
            <a:ext cx="2690948" cy="509451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GONESH MAGAR</a:t>
            </a:r>
          </a:p>
        </p:txBody>
      </p:sp>
    </p:spTree>
    <p:extLst>
      <p:ext uri="{BB962C8B-B14F-4D97-AF65-F5344CB8AC3E}">
        <p14:creationId xmlns:p14="http://schemas.microsoft.com/office/powerpoint/2010/main" val="207226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AC49-9C96-4DF4-8D52-B6F90F3A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691" y="213786"/>
            <a:ext cx="3174275" cy="753083"/>
          </a:xfrm>
        </p:spPr>
        <p:txBody>
          <a:bodyPr/>
          <a:lstStyle/>
          <a:p>
            <a:r>
              <a:rPr lang="en-GB" b="1" dirty="0"/>
              <a:t>Objective!!</a:t>
            </a: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234E5A-04B7-4955-9BA9-2B530D52B4C9}"/>
              </a:ext>
            </a:extLst>
          </p:cNvPr>
          <p:cNvSpPr/>
          <p:nvPr/>
        </p:nvSpPr>
        <p:spPr>
          <a:xfrm>
            <a:off x="2590799" y="1389439"/>
            <a:ext cx="8164286" cy="75308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We are given a dataset in the form of Corona Virus Dataset.csv.</a:t>
            </a:r>
            <a:endParaRPr lang="en-US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420B67-9D38-4422-8127-405D057BAED7}"/>
              </a:ext>
            </a:extLst>
          </p:cNvPr>
          <p:cNvSpPr/>
          <p:nvPr/>
        </p:nvSpPr>
        <p:spPr>
          <a:xfrm>
            <a:off x="2590799" y="2260915"/>
            <a:ext cx="8164286" cy="75308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We are to import .csv file into SQL workbench.</a:t>
            </a:r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FAC9C7-9079-43D1-829D-04E20A680011}"/>
              </a:ext>
            </a:extLst>
          </p:cNvPr>
          <p:cNvSpPr/>
          <p:nvPr/>
        </p:nvSpPr>
        <p:spPr>
          <a:xfrm>
            <a:off x="2590799" y="3106056"/>
            <a:ext cx="8164286" cy="753083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Based on the Dataset we are to solve 16 question.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60EE65-48DF-42E2-8B88-B1FD3C1C54EC}"/>
              </a:ext>
            </a:extLst>
          </p:cNvPr>
          <p:cNvSpPr/>
          <p:nvPr/>
        </p:nvSpPr>
        <p:spPr>
          <a:xfrm>
            <a:off x="2590799" y="3974951"/>
            <a:ext cx="8164286" cy="7530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We are to write 16 Queries with SQL Syntax and Statement.</a:t>
            </a:r>
            <a:endParaRPr lang="en-US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A70B22-62C6-4C10-B893-6005927D7F9F}"/>
              </a:ext>
            </a:extLst>
          </p:cNvPr>
          <p:cNvSpPr/>
          <p:nvPr/>
        </p:nvSpPr>
        <p:spPr>
          <a:xfrm>
            <a:off x="2590799" y="4843846"/>
            <a:ext cx="8164286" cy="753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Provide the solution and findings for our project.</a:t>
            </a:r>
            <a:endParaRPr lang="en-US" sz="2400" dirty="0"/>
          </a:p>
        </p:txBody>
      </p:sp>
      <p:pic>
        <p:nvPicPr>
          <p:cNvPr id="2050" name="Picture 2" descr="Target ">
            <a:extLst>
              <a:ext uri="{FF2B5EF4-FFF2-40B4-BE49-F238E27FC236}">
                <a16:creationId xmlns:a16="http://schemas.microsoft.com/office/drawing/2014/main" id="{075639FD-29C9-4144-A39E-C587B72D3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11" y="79388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v ">
            <a:extLst>
              <a:ext uri="{FF2B5EF4-FFF2-40B4-BE49-F238E27FC236}">
                <a16:creationId xmlns:a16="http://schemas.microsoft.com/office/drawing/2014/main" id="{EE367684-BCD4-44E8-9D10-4601FD83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44" y="1376766"/>
            <a:ext cx="744583" cy="74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tabase ">
            <a:extLst>
              <a:ext uri="{FF2B5EF4-FFF2-40B4-BE49-F238E27FC236}">
                <a16:creationId xmlns:a16="http://schemas.microsoft.com/office/drawing/2014/main" id="{7362C3B7-F8FB-4CEB-BDB2-958FE4E32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43" y="2352972"/>
            <a:ext cx="753084" cy="7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ypothesis ">
            <a:extLst>
              <a:ext uri="{FF2B5EF4-FFF2-40B4-BE49-F238E27FC236}">
                <a16:creationId xmlns:a16="http://schemas.microsoft.com/office/drawing/2014/main" id="{44D6E31F-6494-4C49-B6CE-FA740D34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02" y="3159544"/>
            <a:ext cx="753085" cy="7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Query analysis ">
            <a:extLst>
              <a:ext uri="{FF2B5EF4-FFF2-40B4-BE49-F238E27FC236}">
                <a16:creationId xmlns:a16="http://schemas.microsoft.com/office/drawing/2014/main" id="{FAD9ACA9-FEC4-41E0-99ED-4A3C4DFE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81" y="4081928"/>
            <a:ext cx="646106" cy="64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oblem solving ">
            <a:extLst>
              <a:ext uri="{FF2B5EF4-FFF2-40B4-BE49-F238E27FC236}">
                <a16:creationId xmlns:a16="http://schemas.microsoft.com/office/drawing/2014/main" id="{1D95D12E-65EB-4C1B-A46C-A42FDFC4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02" y="4897333"/>
            <a:ext cx="753085" cy="7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64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BD49-A73D-4F93-8DC9-DE4B4B0E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37" y="618518"/>
            <a:ext cx="3618412" cy="64858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GOALS !!</a:t>
            </a: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E52DB2-32F3-479C-A21D-956AC5BB3E7E}"/>
              </a:ext>
            </a:extLst>
          </p:cNvPr>
          <p:cNvSpPr/>
          <p:nvPr/>
        </p:nvSpPr>
        <p:spPr>
          <a:xfrm>
            <a:off x="2865119" y="1567542"/>
            <a:ext cx="9061269" cy="83602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The basic goals of this projects is to understand MySQL work bench.</a:t>
            </a:r>
            <a:endParaRPr lang="en-US" sz="24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72F0BE-788E-4CAC-BABD-199F14753277}"/>
              </a:ext>
            </a:extLst>
          </p:cNvPr>
          <p:cNvSpPr/>
          <p:nvPr/>
        </p:nvSpPr>
        <p:spPr>
          <a:xfrm>
            <a:off x="2865119" y="2823542"/>
            <a:ext cx="9061269" cy="836024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Understanding Basic Statement of SQL.</a:t>
            </a:r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11DC13-1006-4CE9-B1E6-4FE2BFBECED2}"/>
              </a:ext>
            </a:extLst>
          </p:cNvPr>
          <p:cNvSpPr/>
          <p:nvPr/>
        </p:nvSpPr>
        <p:spPr>
          <a:xfrm>
            <a:off x="2865119" y="4105669"/>
            <a:ext cx="9061269" cy="72758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Analysing Cumbersome Data into simple format</a:t>
            </a:r>
            <a:endParaRPr lang="en-US" sz="2400" dirty="0"/>
          </a:p>
        </p:txBody>
      </p:sp>
      <p:pic>
        <p:nvPicPr>
          <p:cNvPr id="3074" name="Picture 2" descr="Goal ">
            <a:extLst>
              <a:ext uri="{FF2B5EF4-FFF2-40B4-BE49-F238E27FC236}">
                <a16:creationId xmlns:a16="http://schemas.microsoft.com/office/drawing/2014/main" id="{D0CF8392-779D-44F7-AFED-09405669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18" y="354979"/>
            <a:ext cx="912119" cy="91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gram ">
            <a:extLst>
              <a:ext uri="{FF2B5EF4-FFF2-40B4-BE49-F238E27FC236}">
                <a16:creationId xmlns:a16="http://schemas.microsoft.com/office/drawing/2014/main" id="{B8429386-B43B-446B-A1E8-D526C111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73" y="1567542"/>
            <a:ext cx="940527" cy="9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port ">
            <a:extLst>
              <a:ext uri="{FF2B5EF4-FFF2-40B4-BE49-F238E27FC236}">
                <a16:creationId xmlns:a16="http://schemas.microsoft.com/office/drawing/2014/main" id="{DB56CF0C-B6F2-4653-8EC2-CD447CE3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88" y="2917160"/>
            <a:ext cx="722812" cy="7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fficulties ">
            <a:extLst>
              <a:ext uri="{FF2B5EF4-FFF2-40B4-BE49-F238E27FC236}">
                <a16:creationId xmlns:a16="http://schemas.microsoft.com/office/drawing/2014/main" id="{8F533170-38D6-4D81-8326-9965DAFD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88" y="4105669"/>
            <a:ext cx="674914" cy="67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8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rrows ">
            <a:extLst>
              <a:ext uri="{FF2B5EF4-FFF2-40B4-BE49-F238E27FC236}">
                <a16:creationId xmlns:a16="http://schemas.microsoft.com/office/drawing/2014/main" id="{D51F7C41-D196-4078-BAE2-3ED28AC69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91" y="130629"/>
            <a:ext cx="1018903" cy="101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2ED0C-FBB6-43E1-98AC-B40489DA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94" y="317914"/>
            <a:ext cx="8386355" cy="596329"/>
          </a:xfrm>
        </p:spPr>
        <p:txBody>
          <a:bodyPr>
            <a:normAutofit/>
          </a:bodyPr>
          <a:lstStyle/>
          <a:p>
            <a:r>
              <a:rPr lang="en-GB" b="1" dirty="0"/>
              <a:t>Ways to load your data in MySQL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0D5F9-523E-44EC-B5AE-47A89D9D86A4}"/>
              </a:ext>
            </a:extLst>
          </p:cNvPr>
          <p:cNvSpPr/>
          <p:nvPr/>
        </p:nvSpPr>
        <p:spPr>
          <a:xfrm>
            <a:off x="940525" y="1561011"/>
            <a:ext cx="4776653" cy="2743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Step 1:</a:t>
            </a:r>
            <a:r>
              <a:rPr lang="en-US" dirty="0"/>
              <a:t> Connect to your workbench server.</a:t>
            </a:r>
          </a:p>
          <a:p>
            <a:r>
              <a:rPr lang="en-US" dirty="0"/>
              <a:t>Step 2: On the Navigator bar Select ‘Schemas’</a:t>
            </a:r>
          </a:p>
          <a:p>
            <a:r>
              <a:rPr lang="en-US" dirty="0"/>
              <a:t>Step 2: Create a schema.</a:t>
            </a:r>
          </a:p>
          <a:p>
            <a:r>
              <a:rPr lang="en-US" dirty="0"/>
              <a:t>Step 4: Open Schema&gt;Right Click to open options.</a:t>
            </a:r>
          </a:p>
          <a:p>
            <a:r>
              <a:rPr lang="en-US" dirty="0"/>
              <a:t>Step 5: Select Table Data Import Wizard.</a:t>
            </a:r>
          </a:p>
          <a:p>
            <a:r>
              <a:rPr lang="en-US" dirty="0"/>
              <a:t>Step 6: Browse the .csv file in your PC and click OK.</a:t>
            </a:r>
          </a:p>
          <a:p>
            <a:r>
              <a:rPr lang="en-US" dirty="0"/>
              <a:t>Step 7: Check your </a:t>
            </a:r>
            <a:r>
              <a:rPr lang="en-US" dirty="0" err="1"/>
              <a:t>DataType</a:t>
            </a:r>
            <a:r>
              <a:rPr lang="en-US" dirty="0"/>
              <a:t> and finish.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4C2FB3-C4F2-4E92-AD2D-8E4131C5A2E7}"/>
              </a:ext>
            </a:extLst>
          </p:cNvPr>
          <p:cNvSpPr/>
          <p:nvPr/>
        </p:nvSpPr>
        <p:spPr>
          <a:xfrm>
            <a:off x="6474823" y="1567542"/>
            <a:ext cx="4297680" cy="45021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 DATABASE IF NOT EXISTS 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Coronadb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 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Coronadb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 TABLE 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CoronaTb</a:t>
            </a:r>
            <a:endParaRPr lang="en-US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Province TEXT,</a:t>
            </a:r>
          </a:p>
          <a:p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Country_Region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TEXT,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Latitude FLOAT,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Longitude FLOAT,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Date 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Confirmed INT,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Deaths INT,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Recovered INT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 * FROM 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CoronaTb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LOAD DATA INFILE 'C:/CoronaDataset.csv' INTO TABLE 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CoronaTb</a:t>
            </a:r>
            <a:endParaRPr lang="en-US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FIELDS TERMINATED BY '\t'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IGNORE 1 LINES;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EDACC-DEF6-49A2-B84F-73EE69E2433A}"/>
              </a:ext>
            </a:extLst>
          </p:cNvPr>
          <p:cNvSpPr/>
          <p:nvPr/>
        </p:nvSpPr>
        <p:spPr>
          <a:xfrm>
            <a:off x="731519" y="4502436"/>
            <a:ext cx="5499464" cy="1589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While method 1 &amp; 2 both works </a:t>
            </a:r>
          </a:p>
          <a:p>
            <a:pPr algn="ctr"/>
            <a:r>
              <a:rPr lang="en-GB" dirty="0"/>
              <a:t>-difference is </a:t>
            </a:r>
            <a:r>
              <a:rPr lang="en-GB" b="1" dirty="0"/>
              <a:t>Method 1</a:t>
            </a:r>
            <a:r>
              <a:rPr lang="en-GB" dirty="0"/>
              <a:t> is time consuming</a:t>
            </a:r>
          </a:p>
          <a:p>
            <a:pPr algn="ctr"/>
            <a:r>
              <a:rPr lang="en-GB" dirty="0"/>
              <a:t>-</a:t>
            </a:r>
            <a:r>
              <a:rPr lang="en-GB" b="1" dirty="0"/>
              <a:t>Method 2 </a:t>
            </a:r>
            <a:r>
              <a:rPr lang="en-GB" dirty="0"/>
              <a:t>we need to check </a:t>
            </a:r>
            <a:r>
              <a:rPr lang="en-GB" b="1" dirty="0"/>
              <a:t>secure-file-</a:t>
            </a:r>
            <a:r>
              <a:rPr lang="en-GB" b="1" dirty="0" err="1"/>
              <a:t>priv</a:t>
            </a:r>
            <a:r>
              <a:rPr lang="en-GB" dirty="0"/>
              <a:t> in  C:\ProgramData\MySQL\MySQL Server 8.0\my.ini file 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00B03D-560E-4DCF-B0E1-DEC0D726A1E6}"/>
              </a:ext>
            </a:extLst>
          </p:cNvPr>
          <p:cNvSpPr/>
          <p:nvPr/>
        </p:nvSpPr>
        <p:spPr>
          <a:xfrm>
            <a:off x="2534194" y="1149532"/>
            <a:ext cx="1828800" cy="3918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Method-1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667DA2-EEC5-4166-9738-6AADEC597E6E}"/>
              </a:ext>
            </a:extLst>
          </p:cNvPr>
          <p:cNvSpPr/>
          <p:nvPr/>
        </p:nvSpPr>
        <p:spPr>
          <a:xfrm>
            <a:off x="7363097" y="1149532"/>
            <a:ext cx="1828800" cy="391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Method-2</a:t>
            </a:r>
            <a:endParaRPr lang="en-US" dirty="0"/>
          </a:p>
        </p:txBody>
      </p:sp>
      <p:sp>
        <p:nvSpPr>
          <p:cNvPr id="9" name="Double Brace 8">
            <a:extLst>
              <a:ext uri="{FF2B5EF4-FFF2-40B4-BE49-F238E27FC236}">
                <a16:creationId xmlns:a16="http://schemas.microsoft.com/office/drawing/2014/main" id="{E9894ADB-41E1-42F1-945A-36EAFE7F6B94}"/>
              </a:ext>
            </a:extLst>
          </p:cNvPr>
          <p:cNvSpPr/>
          <p:nvPr/>
        </p:nvSpPr>
        <p:spPr>
          <a:xfrm>
            <a:off x="6230983" y="2612571"/>
            <a:ext cx="2508067" cy="206393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5945DF-9614-48F4-9D86-7D58B96FB35B}"/>
              </a:ext>
            </a:extLst>
          </p:cNvPr>
          <p:cNvCxnSpPr/>
          <p:nvPr/>
        </p:nvCxnSpPr>
        <p:spPr>
          <a:xfrm>
            <a:off x="7981406" y="2155371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C61C1F-4269-42D8-A2E8-B2B86B72308E}"/>
              </a:ext>
            </a:extLst>
          </p:cNvPr>
          <p:cNvSpPr txBox="1"/>
          <p:nvPr/>
        </p:nvSpPr>
        <p:spPr>
          <a:xfrm>
            <a:off x="8712926" y="1970705"/>
            <a:ext cx="242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Database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28BD1-516E-486E-8080-76C94F7F1EE0}"/>
              </a:ext>
            </a:extLst>
          </p:cNvPr>
          <p:cNvSpPr txBox="1"/>
          <p:nvPr/>
        </p:nvSpPr>
        <p:spPr>
          <a:xfrm>
            <a:off x="8982891" y="3102428"/>
            <a:ext cx="193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description with </a:t>
            </a:r>
            <a:r>
              <a:rPr lang="en-GB" dirty="0" err="1"/>
              <a:t>DataTypes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5400E-3801-4D5C-8CBA-18D85E70FA75}"/>
              </a:ext>
            </a:extLst>
          </p:cNvPr>
          <p:cNvSpPr txBox="1"/>
          <p:nvPr/>
        </p:nvSpPr>
        <p:spPr>
          <a:xfrm>
            <a:off x="9287691" y="4831472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Loading the CSV file</a:t>
            </a:r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26B306B-A9F9-4D96-A96D-92BB2F537006}"/>
              </a:ext>
            </a:extLst>
          </p:cNvPr>
          <p:cNvCxnSpPr>
            <a:endCxn id="14" idx="1"/>
          </p:cNvCxnSpPr>
          <p:nvPr/>
        </p:nvCxnSpPr>
        <p:spPr>
          <a:xfrm flipV="1">
            <a:off x="8982891" y="5016138"/>
            <a:ext cx="304800" cy="2743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6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470366" y="203834"/>
            <a:ext cx="2625634" cy="527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770709"/>
            <a:ext cx="5852161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Q1.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Write a code to check NULL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464ED-0465-40E3-B49D-8CB24221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44" y="1463040"/>
            <a:ext cx="8668670" cy="4872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4546F-DA34-4EE0-8EDD-CA3EBB43EFA5}"/>
              </a:ext>
            </a:extLst>
          </p:cNvPr>
          <p:cNvSpPr txBox="1"/>
          <p:nvPr/>
        </p:nvSpPr>
        <p:spPr>
          <a:xfrm>
            <a:off x="6217920" y="3108960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result return here is blank because our dataset does not contain NULL values</a:t>
            </a:r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975B9F4-BA4D-426B-B42E-1A7DD17B45D9}"/>
              </a:ext>
            </a:extLst>
          </p:cNvPr>
          <p:cNvCxnSpPr>
            <a:cxnSpLocks/>
          </p:cNvCxnSpPr>
          <p:nvPr/>
        </p:nvCxnSpPr>
        <p:spPr>
          <a:xfrm flipV="1">
            <a:off x="4741817" y="3570625"/>
            <a:ext cx="1476103" cy="596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5EE46E-7098-4974-B8E9-A72B46EA56B8}"/>
              </a:ext>
            </a:extLst>
          </p:cNvPr>
          <p:cNvSpPr txBox="1"/>
          <p:nvPr/>
        </p:nvSpPr>
        <p:spPr>
          <a:xfrm>
            <a:off x="5319116" y="2146796"/>
            <a:ext cx="476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Basic Syntax like IS NULL or IS NOT NULL</a:t>
            </a:r>
            <a:endParaRPr lang="en-US" dirty="0"/>
          </a:p>
        </p:txBody>
      </p:sp>
      <p:pic>
        <p:nvPicPr>
          <p:cNvPr id="5122" name="Picture 2" descr="Searching ">
            <a:extLst>
              <a:ext uri="{FF2B5EF4-FFF2-40B4-BE49-F238E27FC236}">
                <a16:creationId xmlns:a16="http://schemas.microsoft.com/office/drawing/2014/main" id="{DD8ACC99-46E9-4BF7-BDD4-1CAA4F34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6" y="155284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1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470366" y="203834"/>
            <a:ext cx="2625634" cy="527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770709"/>
            <a:ext cx="9248504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Q2.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NULL values are present, update them with zeros for all columns.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E690C-0203-426D-A956-403DE30A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2" y="1337584"/>
            <a:ext cx="5781392" cy="521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4AF74C-5915-4993-9F16-5CB045A1B418}"/>
              </a:ext>
            </a:extLst>
          </p:cNvPr>
          <p:cNvSpPr txBox="1"/>
          <p:nvPr/>
        </p:nvSpPr>
        <p:spPr>
          <a:xfrm>
            <a:off x="7772400" y="1606731"/>
            <a:ext cx="3801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UPDATE</a:t>
            </a:r>
            <a:r>
              <a:rPr lang="en-GB" sz="1600" dirty="0"/>
              <a:t> Statement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updates the null values with zeros for all columns where the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Confirmed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,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Deaths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, and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Recovered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columns are null.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10A0A-57B2-41EA-A99C-91386C895439}"/>
              </a:ext>
            </a:extLst>
          </p:cNvPr>
          <p:cNvSpPr txBox="1"/>
          <p:nvPr/>
        </p:nvSpPr>
        <p:spPr>
          <a:xfrm>
            <a:off x="7772400" y="3082834"/>
            <a:ext cx="3605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COALESCE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in SQL is used to return the first non-null value in a list of expressions. If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Confirmed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 is Null it returns 0, if not NULL returns the value of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Confirmed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 column.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1DC26-EF36-416E-9469-57C7F82C805C}"/>
              </a:ext>
            </a:extLst>
          </p:cNvPr>
          <p:cNvSpPr txBox="1"/>
          <p:nvPr/>
        </p:nvSpPr>
        <p:spPr>
          <a:xfrm>
            <a:off x="8026046" y="4959047"/>
            <a:ext cx="380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AffectedRows</a:t>
            </a:r>
            <a:r>
              <a:rPr lang="en-GB" dirty="0"/>
              <a:t> is 0 because our dataset doesn’t contain null values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005821-0032-4B66-B7A4-A78A2BAEF2A4}"/>
              </a:ext>
            </a:extLst>
          </p:cNvPr>
          <p:cNvCxnSpPr>
            <a:endCxn id="10" idx="1"/>
          </p:cNvCxnSpPr>
          <p:nvPr/>
        </p:nvCxnSpPr>
        <p:spPr>
          <a:xfrm>
            <a:off x="7518754" y="5251269"/>
            <a:ext cx="507292" cy="309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earching ">
            <a:extLst>
              <a:ext uri="{FF2B5EF4-FFF2-40B4-BE49-F238E27FC236}">
                <a16:creationId xmlns:a16="http://schemas.microsoft.com/office/drawing/2014/main" id="{0F9D7409-7790-4DE0-88B0-5053C5872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3" y="155284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68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49EE8-0482-4178-8D5A-10087C34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98" y="1337584"/>
            <a:ext cx="7841848" cy="4885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470366" y="203834"/>
            <a:ext cx="2625634" cy="527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770709"/>
            <a:ext cx="5852161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Q3.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check the total number of rows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C3DB4A-D35D-4FF3-B038-5D5EE77A6D83}"/>
              </a:ext>
            </a:extLst>
          </p:cNvPr>
          <p:cNvCxnSpPr/>
          <p:nvPr/>
        </p:nvCxnSpPr>
        <p:spPr>
          <a:xfrm>
            <a:off x="4219303" y="2129246"/>
            <a:ext cx="731520" cy="3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490DA7-1F17-4D5C-9654-2E49421F2B2F}"/>
              </a:ext>
            </a:extLst>
          </p:cNvPr>
          <p:cNvSpPr txBox="1"/>
          <p:nvPr/>
        </p:nvSpPr>
        <p:spPr>
          <a:xfrm>
            <a:off x="4950823" y="2292531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Count (*)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Syntax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used to count the number of rows in a table or a result set.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B90441-8EC0-4B31-8DE1-9903FECEFC43}"/>
              </a:ext>
            </a:extLst>
          </p:cNvPr>
          <p:cNvCxnSpPr/>
          <p:nvPr/>
        </p:nvCxnSpPr>
        <p:spPr>
          <a:xfrm>
            <a:off x="1567542" y="4140926"/>
            <a:ext cx="1175658" cy="2873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4383C7-1D5E-4BF9-947C-309B6DA19F17}"/>
              </a:ext>
            </a:extLst>
          </p:cNvPr>
          <p:cNvSpPr txBox="1"/>
          <p:nvPr/>
        </p:nvSpPr>
        <p:spPr>
          <a:xfrm>
            <a:off x="2873829" y="4140926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</a:t>
            </a:r>
            <a:r>
              <a:rPr lang="en-GB" b="1" dirty="0"/>
              <a:t>Returns 78386 </a:t>
            </a:r>
            <a:r>
              <a:rPr lang="en-GB" dirty="0"/>
              <a:t>as our dataset contain that number of rows</a:t>
            </a:r>
            <a:endParaRPr lang="en-US" dirty="0"/>
          </a:p>
        </p:txBody>
      </p:sp>
      <p:pic>
        <p:nvPicPr>
          <p:cNvPr id="9" name="Picture 2" descr="Searching ">
            <a:extLst>
              <a:ext uri="{FF2B5EF4-FFF2-40B4-BE49-F238E27FC236}">
                <a16:creationId xmlns:a16="http://schemas.microsoft.com/office/drawing/2014/main" id="{E56BF35F-31FF-4601-8B59-1255791C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2" y="155284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28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7B225-D322-42AE-B05B-3DBB1F10B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39" y="1285333"/>
            <a:ext cx="7933287" cy="5120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6C86FD-2874-4006-8094-21155A934576}"/>
              </a:ext>
            </a:extLst>
          </p:cNvPr>
          <p:cNvSpPr/>
          <p:nvPr/>
        </p:nvSpPr>
        <p:spPr>
          <a:xfrm>
            <a:off x="3470366" y="203834"/>
            <a:ext cx="2625634" cy="52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76131-7E0D-40E9-A40D-2C99A2C00BF1}"/>
              </a:ext>
            </a:extLst>
          </p:cNvPr>
          <p:cNvSpPr/>
          <p:nvPr/>
        </p:nvSpPr>
        <p:spPr>
          <a:xfrm>
            <a:off x="1567542" y="744583"/>
            <a:ext cx="5852161" cy="52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Q4.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Check what is start_date and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end_date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69952-06CF-4648-B458-C437D99E524C}"/>
              </a:ext>
            </a:extLst>
          </p:cNvPr>
          <p:cNvSpPr txBox="1"/>
          <p:nvPr/>
        </p:nvSpPr>
        <p:spPr>
          <a:xfrm>
            <a:off x="1774260" y="2262266"/>
            <a:ext cx="6975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__Inter_aaf875"/>
              </a:rPr>
              <a:t>We use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MIN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function to check the start_date and rename it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AS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 the StartDate column. Similarly,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 function checks end_date and renames it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__Inter_aaf875"/>
              </a:rPr>
              <a:t> the EndDate column. We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54E5D-217C-44B1-BD23-10F36BCD63C7}"/>
              </a:ext>
            </a:extLst>
          </p:cNvPr>
          <p:cNvCxnSpPr/>
          <p:nvPr/>
        </p:nvCxnSpPr>
        <p:spPr>
          <a:xfrm>
            <a:off x="2286000" y="4167051"/>
            <a:ext cx="627017" cy="235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BA37CD-8450-47E0-9523-923132120FCC}"/>
              </a:ext>
            </a:extLst>
          </p:cNvPr>
          <p:cNvSpPr txBox="1"/>
          <p:nvPr/>
        </p:nvSpPr>
        <p:spPr>
          <a:xfrm>
            <a:off x="3056709" y="4284617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results from the dataset.</a:t>
            </a:r>
            <a:endParaRPr lang="en-US" dirty="0"/>
          </a:p>
        </p:txBody>
      </p:sp>
      <p:pic>
        <p:nvPicPr>
          <p:cNvPr id="10" name="Picture 2" descr="Searching ">
            <a:extLst>
              <a:ext uri="{FF2B5EF4-FFF2-40B4-BE49-F238E27FC236}">
                <a16:creationId xmlns:a16="http://schemas.microsoft.com/office/drawing/2014/main" id="{CC704DF1-F4F3-495D-935D-B1DE7E62B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3" y="129158"/>
            <a:ext cx="1143111" cy="1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142881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1_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238</TotalTime>
  <Words>1110</Words>
  <Application>Microsoft Office PowerPoint</Application>
  <PresentationFormat>Widescreen</PresentationFormat>
  <Paragraphs>128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__Inter_aaf875</vt:lpstr>
      <vt:lpstr>Arial</vt:lpstr>
      <vt:lpstr>Calibri</vt:lpstr>
      <vt:lpstr>Century Gothic</vt:lpstr>
      <vt:lpstr>Consolas</vt:lpstr>
      <vt:lpstr>Tw Cen MT</vt:lpstr>
      <vt:lpstr>Tw Cen MT Condensed</vt:lpstr>
      <vt:lpstr>ui-monospace</vt:lpstr>
      <vt:lpstr>Wingdings 3</vt:lpstr>
      <vt:lpstr>Droplet</vt:lpstr>
      <vt:lpstr>Vapor Trail</vt:lpstr>
      <vt:lpstr>1_Droplet</vt:lpstr>
      <vt:lpstr>Ion</vt:lpstr>
      <vt:lpstr>Integral</vt:lpstr>
      <vt:lpstr>Coronavirus Analysis  using SQL</vt:lpstr>
      <vt:lpstr>About This Presentation!</vt:lpstr>
      <vt:lpstr>Objective!!</vt:lpstr>
      <vt:lpstr>GOALS !!</vt:lpstr>
      <vt:lpstr>Ways to load your data in MySQL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Analysis  using SQL</dc:title>
  <dc:creator>Agoz Thapa</dc:creator>
  <cp:lastModifiedBy>Agoz Thapa</cp:lastModifiedBy>
  <cp:revision>24</cp:revision>
  <dcterms:created xsi:type="dcterms:W3CDTF">2024-04-25T09:47:47Z</dcterms:created>
  <dcterms:modified xsi:type="dcterms:W3CDTF">2024-04-26T06:35:48Z</dcterms:modified>
</cp:coreProperties>
</file>